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Tahoma"/>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hjnp1bBrDTCzg7wzZRX1uAaSQa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73933F-151D-4BD3-B61E-599ADE7513FB}">
  <a:tblStyle styleId="{FC73933F-151D-4BD3-B61E-599ADE7513F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Tahoma-bold.fntdata"/><Relationship Id="rId12" Type="http://schemas.openxmlformats.org/officeDocument/2006/relationships/font" Target="fonts/Tahom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7"/>
          <p:cNvSpPr/>
          <p:nvPr>
            <p:ph idx="2" type="pic"/>
          </p:nvPr>
        </p:nvSpPr>
        <p:spPr>
          <a:xfrm>
            <a:off x="5183188" y="987425"/>
            <a:ext cx="6172200" cy="4873625"/>
          </a:xfrm>
          <a:prstGeom prst="rect">
            <a:avLst/>
          </a:prstGeom>
          <a:noFill/>
          <a:ln>
            <a:noFill/>
          </a:ln>
        </p:spPr>
      </p:sp>
      <p:sp>
        <p:nvSpPr>
          <p:cNvPr id="69" name="Google Shape;69;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0.jpg"/><Relationship Id="rId13" Type="http://schemas.openxmlformats.org/officeDocument/2006/relationships/image" Target="../media/image18.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9.jpg"/><Relationship Id="rId9" Type="http://schemas.openxmlformats.org/officeDocument/2006/relationships/image" Target="../media/image16.png"/><Relationship Id="rId1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2.png"/><Relationship Id="rId7" Type="http://schemas.openxmlformats.org/officeDocument/2006/relationships/image" Target="../media/image23.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20.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289559" y="887095"/>
            <a:ext cx="4450715" cy="51308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000000"/>
              </a:buClr>
              <a:buSzPts val="3200"/>
              <a:buFont typeface="Arial"/>
              <a:buNone/>
            </a:pPr>
            <a:r>
              <a:rPr i="1" lang="en-GB" sz="3200">
                <a:solidFill>
                  <a:srgbClr val="000000"/>
                </a:solidFill>
                <a:latin typeface="Arial"/>
                <a:ea typeface="Arial"/>
                <a:cs typeface="Arial"/>
                <a:sym typeface="Arial"/>
              </a:rPr>
              <a:t>PROGRAM DAN KEGIATAN</a:t>
            </a:r>
            <a:endParaRPr sz="3200">
              <a:latin typeface="Arial"/>
              <a:ea typeface="Arial"/>
              <a:cs typeface="Arial"/>
              <a:sym typeface="Arial"/>
            </a:endParaRPr>
          </a:p>
        </p:txBody>
      </p:sp>
      <p:pic>
        <p:nvPicPr>
          <p:cNvPr id="90" name="Google Shape;90;p1"/>
          <p:cNvPicPr preferRelativeResize="0"/>
          <p:nvPr/>
        </p:nvPicPr>
        <p:blipFill rotWithShape="1">
          <a:blip r:embed="rId3">
            <a:alphaModFix/>
          </a:blip>
          <a:srcRect b="0" l="0" r="0" t="0"/>
          <a:stretch/>
        </p:blipFill>
        <p:spPr>
          <a:xfrm>
            <a:off x="1179830" y="6182359"/>
            <a:ext cx="1021080" cy="537210"/>
          </a:xfrm>
          <a:prstGeom prst="rect">
            <a:avLst/>
          </a:prstGeom>
          <a:noFill/>
          <a:ln>
            <a:noFill/>
          </a:ln>
        </p:spPr>
      </p:pic>
      <p:grpSp>
        <p:nvGrpSpPr>
          <p:cNvPr id="91" name="Google Shape;91;p1"/>
          <p:cNvGrpSpPr/>
          <p:nvPr/>
        </p:nvGrpSpPr>
        <p:grpSpPr>
          <a:xfrm>
            <a:off x="0" y="36828"/>
            <a:ext cx="12191999" cy="6821171"/>
            <a:chOff x="0" y="36828"/>
            <a:chExt cx="12191999" cy="6821171"/>
          </a:xfrm>
        </p:grpSpPr>
        <p:pic>
          <p:nvPicPr>
            <p:cNvPr id="92" name="Google Shape;92;p1"/>
            <p:cNvPicPr preferRelativeResize="0"/>
            <p:nvPr/>
          </p:nvPicPr>
          <p:blipFill rotWithShape="1">
            <a:blip r:embed="rId4">
              <a:alphaModFix/>
            </a:blip>
            <a:srcRect b="0" l="0" r="0" t="0"/>
            <a:stretch/>
          </p:blipFill>
          <p:spPr>
            <a:xfrm>
              <a:off x="0" y="36828"/>
              <a:ext cx="12191999" cy="6784338"/>
            </a:xfrm>
            <a:prstGeom prst="rect">
              <a:avLst/>
            </a:prstGeom>
            <a:noFill/>
            <a:ln>
              <a:noFill/>
            </a:ln>
          </p:spPr>
        </p:pic>
        <p:pic>
          <p:nvPicPr>
            <p:cNvPr id="93" name="Google Shape;93;p1"/>
            <p:cNvPicPr preferRelativeResize="0"/>
            <p:nvPr/>
          </p:nvPicPr>
          <p:blipFill rotWithShape="1">
            <a:blip r:embed="rId5">
              <a:alphaModFix/>
            </a:blip>
            <a:srcRect b="0" l="0" r="0" t="0"/>
            <a:stretch/>
          </p:blipFill>
          <p:spPr>
            <a:xfrm>
              <a:off x="4342130" y="345440"/>
              <a:ext cx="7686040" cy="300990"/>
            </a:xfrm>
            <a:prstGeom prst="rect">
              <a:avLst/>
            </a:prstGeom>
            <a:noFill/>
            <a:ln>
              <a:noFill/>
            </a:ln>
          </p:spPr>
        </p:pic>
        <p:pic>
          <p:nvPicPr>
            <p:cNvPr id="94" name="Google Shape;94;p1"/>
            <p:cNvPicPr preferRelativeResize="0"/>
            <p:nvPr/>
          </p:nvPicPr>
          <p:blipFill rotWithShape="1">
            <a:blip r:embed="rId6">
              <a:alphaModFix/>
            </a:blip>
            <a:srcRect b="0" l="0" r="0" t="0"/>
            <a:stretch/>
          </p:blipFill>
          <p:spPr>
            <a:xfrm>
              <a:off x="721359" y="1577340"/>
              <a:ext cx="2609850" cy="298450"/>
            </a:xfrm>
            <a:prstGeom prst="rect">
              <a:avLst/>
            </a:prstGeom>
            <a:noFill/>
            <a:ln>
              <a:noFill/>
            </a:ln>
          </p:spPr>
        </p:pic>
        <p:pic>
          <p:nvPicPr>
            <p:cNvPr id="95" name="Google Shape;95;p1"/>
            <p:cNvPicPr preferRelativeResize="0"/>
            <p:nvPr/>
          </p:nvPicPr>
          <p:blipFill rotWithShape="1">
            <a:blip r:embed="rId7">
              <a:alphaModFix/>
            </a:blip>
            <a:srcRect b="0" l="0" r="0" t="0"/>
            <a:stretch/>
          </p:blipFill>
          <p:spPr>
            <a:xfrm>
              <a:off x="195579" y="289560"/>
              <a:ext cx="560070" cy="566420"/>
            </a:xfrm>
            <a:prstGeom prst="rect">
              <a:avLst/>
            </a:prstGeom>
            <a:noFill/>
            <a:ln>
              <a:noFill/>
            </a:ln>
          </p:spPr>
        </p:pic>
        <p:pic>
          <p:nvPicPr>
            <p:cNvPr id="96" name="Google Shape;96;p1"/>
            <p:cNvPicPr preferRelativeResize="0"/>
            <p:nvPr/>
          </p:nvPicPr>
          <p:blipFill rotWithShape="1">
            <a:blip r:embed="rId8">
              <a:alphaModFix/>
            </a:blip>
            <a:srcRect b="0" l="0" r="0" t="0"/>
            <a:stretch/>
          </p:blipFill>
          <p:spPr>
            <a:xfrm>
              <a:off x="331469" y="6116319"/>
              <a:ext cx="848360" cy="741680"/>
            </a:xfrm>
            <a:prstGeom prst="rect">
              <a:avLst/>
            </a:prstGeom>
            <a:noFill/>
            <a:ln>
              <a:noFill/>
            </a:ln>
          </p:spPr>
        </p:pic>
        <p:pic>
          <p:nvPicPr>
            <p:cNvPr id="97" name="Google Shape;97;p1"/>
            <p:cNvPicPr preferRelativeResize="0"/>
            <p:nvPr/>
          </p:nvPicPr>
          <p:blipFill rotWithShape="1">
            <a:blip r:embed="rId9">
              <a:alphaModFix/>
            </a:blip>
            <a:srcRect b="0" l="0" r="0" t="0"/>
            <a:stretch/>
          </p:blipFill>
          <p:spPr>
            <a:xfrm>
              <a:off x="2997199" y="6329679"/>
              <a:ext cx="869950" cy="332740"/>
            </a:xfrm>
            <a:prstGeom prst="rect">
              <a:avLst/>
            </a:prstGeom>
            <a:noFill/>
            <a:ln>
              <a:noFill/>
            </a:ln>
          </p:spPr>
        </p:pic>
        <p:pic>
          <p:nvPicPr>
            <p:cNvPr id="98" name="Google Shape;98;p1"/>
            <p:cNvPicPr preferRelativeResize="0"/>
            <p:nvPr/>
          </p:nvPicPr>
          <p:blipFill rotWithShape="1">
            <a:blip r:embed="rId10">
              <a:alphaModFix/>
            </a:blip>
            <a:srcRect b="0" l="0" r="0" t="0"/>
            <a:stretch/>
          </p:blipFill>
          <p:spPr>
            <a:xfrm>
              <a:off x="2240279" y="6186170"/>
              <a:ext cx="732790" cy="656588"/>
            </a:xfrm>
            <a:prstGeom prst="rect">
              <a:avLst/>
            </a:prstGeom>
            <a:noFill/>
            <a:ln>
              <a:noFill/>
            </a:ln>
          </p:spPr>
        </p:pic>
        <p:pic>
          <p:nvPicPr>
            <p:cNvPr id="99" name="Google Shape;99;p1"/>
            <p:cNvPicPr preferRelativeResize="0"/>
            <p:nvPr/>
          </p:nvPicPr>
          <p:blipFill rotWithShape="1">
            <a:blip r:embed="rId11">
              <a:alphaModFix/>
            </a:blip>
            <a:srcRect b="0" l="0" r="0" t="0"/>
            <a:stretch/>
          </p:blipFill>
          <p:spPr>
            <a:xfrm>
              <a:off x="3949700" y="6329679"/>
              <a:ext cx="1139189" cy="332740"/>
            </a:xfrm>
            <a:prstGeom prst="rect">
              <a:avLst/>
            </a:prstGeom>
            <a:noFill/>
            <a:ln>
              <a:noFill/>
            </a:ln>
          </p:spPr>
        </p:pic>
        <p:pic>
          <p:nvPicPr>
            <p:cNvPr id="100" name="Google Shape;100;p1"/>
            <p:cNvPicPr preferRelativeResize="0"/>
            <p:nvPr/>
          </p:nvPicPr>
          <p:blipFill rotWithShape="1">
            <a:blip r:embed="rId12">
              <a:alphaModFix/>
            </a:blip>
            <a:srcRect b="0" l="0" r="0" t="0"/>
            <a:stretch/>
          </p:blipFill>
          <p:spPr>
            <a:xfrm>
              <a:off x="10243819" y="6095999"/>
              <a:ext cx="836929" cy="566420"/>
            </a:xfrm>
            <a:prstGeom prst="rect">
              <a:avLst/>
            </a:prstGeom>
            <a:noFill/>
            <a:ln>
              <a:noFill/>
            </a:ln>
          </p:spPr>
        </p:pic>
        <p:pic>
          <p:nvPicPr>
            <p:cNvPr id="101" name="Google Shape;101;p1"/>
            <p:cNvPicPr preferRelativeResize="0"/>
            <p:nvPr/>
          </p:nvPicPr>
          <p:blipFill rotWithShape="1">
            <a:blip r:embed="rId13">
              <a:alphaModFix/>
            </a:blip>
            <a:srcRect b="0" l="0" r="0" t="0"/>
            <a:stretch/>
          </p:blipFill>
          <p:spPr>
            <a:xfrm>
              <a:off x="11080750" y="6145529"/>
              <a:ext cx="815340" cy="448309"/>
            </a:xfrm>
            <a:prstGeom prst="rect">
              <a:avLst/>
            </a:prstGeom>
            <a:noFill/>
            <a:ln>
              <a:noFill/>
            </a:ln>
          </p:spPr>
        </p:pic>
      </p:grpSp>
      <p:pic>
        <p:nvPicPr>
          <p:cNvPr id="102" name="Google Shape;102;p1"/>
          <p:cNvPicPr preferRelativeResize="0"/>
          <p:nvPr/>
        </p:nvPicPr>
        <p:blipFill rotWithShape="1">
          <a:blip r:embed="rId14">
            <a:alphaModFix/>
          </a:blip>
          <a:srcRect b="0" l="0" r="0" t="0"/>
          <a:stretch/>
        </p:blipFill>
        <p:spPr>
          <a:xfrm>
            <a:off x="1201195" y="6124425"/>
            <a:ext cx="1008380" cy="657860"/>
          </a:xfrm>
          <a:prstGeom prst="rect">
            <a:avLst/>
          </a:prstGeom>
          <a:noFill/>
          <a:ln>
            <a:noFill/>
          </a:ln>
        </p:spPr>
      </p:pic>
      <p:sp>
        <p:nvSpPr>
          <p:cNvPr id="103" name="Google Shape;103;p1"/>
          <p:cNvSpPr txBox="1"/>
          <p:nvPr/>
        </p:nvSpPr>
        <p:spPr>
          <a:xfrm>
            <a:off x="6014085" y="289560"/>
            <a:ext cx="609600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sng" cap="none" strike="noStrike">
                <a:solidFill>
                  <a:srgbClr val="000000"/>
                </a:solidFill>
                <a:latin typeface="Calibri"/>
                <a:ea typeface="Calibri"/>
                <a:cs typeface="Calibri"/>
                <a:sym typeface="Calibri"/>
              </a:rPr>
              <a:t>Sonny Rustiadi SE., MBA., PhD., CBAP.</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1800" u="none" cap="none" strike="noStrike">
                <a:solidFill>
                  <a:srgbClr val="000000"/>
                </a:solidFill>
                <a:latin typeface="Calibri"/>
                <a:ea typeface="Calibri"/>
                <a:cs typeface="Calibri"/>
                <a:sym typeface="Calibri"/>
              </a:rPr>
              <a:t>Koordinator Juri</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1800" u="none" cap="none" strike="noStrike">
                <a:solidFill>
                  <a:srgbClr val="000000"/>
                </a:solidFill>
                <a:latin typeface="Calibri"/>
                <a:ea typeface="Calibri"/>
                <a:cs typeface="Calibri"/>
                <a:sym typeface="Calibri"/>
              </a:rPr>
              <a:t>Bidang Komersialisasi Riset dan Teknologi Tepat Guna</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GB"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09" name="Google Shape;109;p2"/>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10" name="Google Shape;110;p2"/>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11" name="Google Shape;111;p2"/>
          <p:cNvSpPr txBox="1"/>
          <p:nvPr/>
        </p:nvSpPr>
        <p:spPr>
          <a:xfrm>
            <a:off x="4160520" y="1170064"/>
            <a:ext cx="7790688" cy="54425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sng" strike="noStrike">
                <a:solidFill>
                  <a:srgbClr val="000000"/>
                </a:solidFill>
                <a:latin typeface="Calibri"/>
                <a:ea typeface="Calibri"/>
                <a:cs typeface="Calibri"/>
                <a:sym typeface="Calibri"/>
              </a:rPr>
              <a:t>Tugas dan Ruang Lingkup</a:t>
            </a:r>
            <a:endParaRPr b="1" sz="2000" u="sng">
              <a:solidFill>
                <a:schemeClr val="dk1"/>
              </a:solidFill>
              <a:latin typeface="Calibri"/>
              <a:ea typeface="Calibri"/>
              <a:cs typeface="Calibri"/>
              <a:sym typeface="Calibri"/>
            </a:endParaRPr>
          </a:p>
          <a:p>
            <a:pPr indent="0" lvl="0" marL="0" marR="0" rtl="0" algn="l">
              <a:spcBef>
                <a:spcPts val="1000"/>
              </a:spcBef>
              <a:spcAft>
                <a:spcPts val="0"/>
              </a:spcAft>
              <a:buNone/>
            </a:pPr>
            <a:r>
              <a:rPr b="0" i="0" lang="en-GB" sz="1600" u="none" strike="noStrike">
                <a:solidFill>
                  <a:srgbClr val="000000"/>
                </a:solidFill>
                <a:latin typeface="Calibri"/>
                <a:ea typeface="Calibri"/>
                <a:cs typeface="Calibri"/>
                <a:sym typeface="Calibri"/>
              </a:rPr>
              <a:t>Tugas: kelompok mahasiswa mengidentifikasi riset dan teknologi tepat guna yang berpotensi untuk dikomersialkan. Peserta kemudian mengidentifikasi peluang produk potensial dengan teknologi ini. </a:t>
            </a:r>
            <a:endParaRPr b="0" sz="1600">
              <a:solidFill>
                <a:schemeClr val="dk1"/>
              </a:solidFill>
              <a:latin typeface="Calibri"/>
              <a:ea typeface="Calibri"/>
              <a:cs typeface="Calibri"/>
              <a:sym typeface="Calibri"/>
            </a:endParaRPr>
          </a:p>
          <a:p>
            <a:pPr indent="0" lvl="0" marL="0" marR="0" rtl="0" algn="l">
              <a:spcBef>
                <a:spcPts val="1000"/>
              </a:spcBef>
              <a:spcAft>
                <a:spcPts val="0"/>
              </a:spcAft>
              <a:buNone/>
            </a:pPr>
            <a:r>
              <a:rPr b="0" i="0" lang="en-GB" sz="1600" u="none" strike="noStrike">
                <a:solidFill>
                  <a:srgbClr val="000000"/>
                </a:solidFill>
                <a:latin typeface="Calibri"/>
                <a:ea typeface="Calibri"/>
                <a:cs typeface="Calibri"/>
                <a:sym typeface="Calibri"/>
              </a:rPr>
              <a:t>Teknologi yang dipilih adalah :</a:t>
            </a:r>
            <a:endParaRPr b="0" sz="1600">
              <a:solidFill>
                <a:schemeClr val="dk1"/>
              </a:solidFill>
              <a:latin typeface="Calibri"/>
              <a:ea typeface="Calibri"/>
              <a:cs typeface="Calibri"/>
              <a:sym typeface="Calibri"/>
            </a:endParaRPr>
          </a:p>
          <a:p>
            <a:pPr indent="-285750" lvl="0" marL="285750" marR="0" rtl="0" algn="l">
              <a:spcBef>
                <a:spcPts val="1000"/>
              </a:spcBef>
              <a:spcAft>
                <a:spcPts val="0"/>
              </a:spcAft>
              <a:buClr>
                <a:srgbClr val="000000"/>
              </a:buClr>
              <a:buSzPts val="1600"/>
              <a:buFont typeface="Arial"/>
              <a:buChar char="•"/>
            </a:pPr>
            <a:r>
              <a:rPr b="0" i="0" lang="en-GB" sz="1600" u="none" strike="noStrike">
                <a:solidFill>
                  <a:srgbClr val="000000"/>
                </a:solidFill>
                <a:latin typeface="Calibri"/>
                <a:ea typeface="Calibri"/>
                <a:cs typeface="Calibri"/>
                <a:sym typeface="Calibri"/>
              </a:rPr>
              <a:t>hasil riset yang dilakukan inventor di Perguruan Tinggi dimana mahasiswa berasal maupun dari Perguruan Tinggi lain atau;</a:t>
            </a:r>
            <a:endParaRPr b="0" i="0" sz="1600" u="none" strike="noStrike">
              <a:solidFill>
                <a:srgbClr val="000000"/>
              </a:solidFill>
              <a:latin typeface="Arial"/>
              <a:ea typeface="Arial"/>
              <a:cs typeface="Arial"/>
              <a:sym typeface="Arial"/>
            </a:endParaRPr>
          </a:p>
          <a:p>
            <a:pPr indent="-285750" lvl="0" marL="285750" marR="0" rtl="0" algn="l">
              <a:spcBef>
                <a:spcPts val="1000"/>
              </a:spcBef>
              <a:spcAft>
                <a:spcPts val="0"/>
              </a:spcAft>
              <a:buClr>
                <a:srgbClr val="000000"/>
              </a:buClr>
              <a:buSzPts val="1600"/>
              <a:buFont typeface="Arial"/>
              <a:buChar char="•"/>
            </a:pPr>
            <a:r>
              <a:rPr b="0" i="0" lang="en-GB" sz="1600" u="none" strike="noStrike">
                <a:solidFill>
                  <a:srgbClr val="000000"/>
                </a:solidFill>
                <a:latin typeface="Calibri"/>
                <a:ea typeface="Calibri"/>
                <a:cs typeface="Calibri"/>
                <a:sym typeface="Calibri"/>
              </a:rPr>
              <a:t>sebagai keberlanjutan dari dari kompetisi nasional yang diadakan di tingkat Pendidikan Tinggi (DIKTI) maka teknologi yang dipilih dapat berasal dari proposal Program Kreativitas Mahasiswa (PKM) di Perguruan Tinggi baik dimana mahasiswa berasal maupun dari Perguruan Tinggi lain dengan memberikan informasi yang jelas dalam proposal yang disubmit yang termasuk tahun keikutsertaan, jenis PKM, dan tim inisiator awal proposal PKM tersebut atau;</a:t>
            </a:r>
            <a:endParaRPr b="0" i="0" sz="1600" u="none" strike="noStrike">
              <a:solidFill>
                <a:srgbClr val="000000"/>
              </a:solidFill>
              <a:latin typeface="Arial"/>
              <a:ea typeface="Arial"/>
              <a:cs typeface="Arial"/>
              <a:sym typeface="Arial"/>
            </a:endParaRPr>
          </a:p>
          <a:p>
            <a:pPr indent="-285750" lvl="0" marL="285750" marR="0" rtl="0" algn="l">
              <a:spcBef>
                <a:spcPts val="1000"/>
              </a:spcBef>
              <a:spcAft>
                <a:spcPts val="0"/>
              </a:spcAft>
              <a:buClr>
                <a:srgbClr val="000000"/>
              </a:buClr>
              <a:buSzPts val="1600"/>
              <a:buFont typeface="Arial"/>
              <a:buChar char="•"/>
            </a:pPr>
            <a:r>
              <a:rPr b="0" i="0" lang="en-GB" sz="1600" u="none" strike="noStrike">
                <a:solidFill>
                  <a:srgbClr val="000000"/>
                </a:solidFill>
                <a:latin typeface="Calibri"/>
                <a:ea typeface="Calibri"/>
                <a:cs typeface="Calibri"/>
                <a:sym typeface="Calibri"/>
              </a:rPr>
              <a:t>para finalis Kompetisi Penelitian Siswa Indonesia (KoPSI) atau Festival Inovasi Kewirausahaan Siswa Indonesia (FIKSI) yang diadakan di tingkat Pendidikan Menengah (DIKMEN) dapat mengembangkan dan melanjutkan proposalnya. Peserta diharuskan melengkapi submisi Kategori dengan Surat Persetujuan Pengikutsertaan Finalis KoPSI dan/atau FIKSI sesuai lampiran pada dokumen ini. </a:t>
            </a:r>
            <a:endParaRPr b="0" i="0" sz="16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112" name="Google Shape;112;p2"/>
          <p:cNvSpPr/>
          <p:nvPr/>
        </p:nvSpPr>
        <p:spPr>
          <a:xfrm>
            <a:off x="6533477" y="315292"/>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alibri"/>
                <a:ea typeface="Calibri"/>
                <a:cs typeface="Calibri"/>
                <a:sym typeface="Calibri"/>
              </a:rPr>
              <a:t>KBMK 2024</a:t>
            </a:r>
            <a:endParaRPr/>
          </a:p>
        </p:txBody>
      </p:sp>
      <p:pic>
        <p:nvPicPr>
          <p:cNvPr descr="Icon" id="113" name="Google Shape;113;p2"/>
          <p:cNvPicPr preferRelativeResize="0"/>
          <p:nvPr/>
        </p:nvPicPr>
        <p:blipFill rotWithShape="1">
          <a:blip r:embed="rId5">
            <a:alphaModFix/>
          </a:blip>
          <a:srcRect b="20423" l="11794" r="18638" t="16814"/>
          <a:stretch/>
        </p:blipFill>
        <p:spPr>
          <a:xfrm>
            <a:off x="4616824" y="164825"/>
            <a:ext cx="1479176" cy="875082"/>
          </a:xfrm>
          <a:prstGeom prst="rect">
            <a:avLst/>
          </a:prstGeom>
          <a:noFill/>
          <a:ln>
            <a:noFill/>
          </a:ln>
        </p:spPr>
      </p:pic>
      <p:pic>
        <p:nvPicPr>
          <p:cNvPr id="114" name="Google Shape;114;p2"/>
          <p:cNvPicPr preferRelativeResize="0"/>
          <p:nvPr/>
        </p:nvPicPr>
        <p:blipFill rotWithShape="1">
          <a:blip r:embed="rId6">
            <a:alphaModFix/>
          </a:blip>
          <a:srcRect b="15516" l="28959" r="23844" t="0"/>
          <a:stretch/>
        </p:blipFill>
        <p:spPr>
          <a:xfrm>
            <a:off x="656633" y="1873624"/>
            <a:ext cx="3045791" cy="4374776"/>
          </a:xfrm>
          <a:prstGeom prst="rect">
            <a:avLst/>
          </a:prstGeom>
          <a:noFill/>
          <a:ln>
            <a:noFill/>
          </a:ln>
        </p:spPr>
      </p:pic>
      <p:sp>
        <p:nvSpPr>
          <p:cNvPr id="115" name="Google Shape;115;p2"/>
          <p:cNvSpPr/>
          <p:nvPr/>
        </p:nvSpPr>
        <p:spPr>
          <a:xfrm>
            <a:off x="365760" y="1140045"/>
            <a:ext cx="3794760" cy="1565197"/>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alibri"/>
                <a:ea typeface="Calibri"/>
                <a:cs typeface="Calibri"/>
                <a:sym typeface="Calibri"/>
              </a:rPr>
              <a:t>Kategori Kompetisi:</a:t>
            </a:r>
            <a:endParaRPr/>
          </a:p>
          <a:p>
            <a:pPr indent="0" lvl="0" marL="0" marR="0" rtl="0" algn="ctr">
              <a:spcBef>
                <a:spcPts val="0"/>
              </a:spcBef>
              <a:spcAft>
                <a:spcPts val="0"/>
              </a:spcAft>
              <a:buNone/>
            </a:pPr>
            <a:r>
              <a:rPr b="1" lang="en-GB" sz="2400">
                <a:solidFill>
                  <a:schemeClr val="lt1"/>
                </a:solidFill>
                <a:latin typeface="Calibri"/>
                <a:ea typeface="Calibri"/>
                <a:cs typeface="Calibri"/>
                <a:sym typeface="Calibri"/>
              </a:rPr>
              <a:t>Bidang Komersialisasi Riset dan Teknologi Tepat Guna</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3"/>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21" name="Google Shape;121;p3"/>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22" name="Google Shape;122;p3"/>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23" name="Google Shape;123;p3"/>
          <p:cNvSpPr txBox="1"/>
          <p:nvPr/>
        </p:nvSpPr>
        <p:spPr>
          <a:xfrm>
            <a:off x="4160520" y="1170064"/>
            <a:ext cx="7790688" cy="46628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sng" strike="noStrike">
                <a:solidFill>
                  <a:srgbClr val="000000"/>
                </a:solidFill>
                <a:latin typeface="Calibri"/>
                <a:ea typeface="Calibri"/>
                <a:cs typeface="Calibri"/>
                <a:sym typeface="Calibri"/>
              </a:rPr>
              <a:t>Deskripsi Kompetisi</a:t>
            </a:r>
            <a:endParaRPr b="1" i="0" sz="3200" u="sng" strike="noStrike">
              <a:solidFill>
                <a:srgbClr val="000000"/>
              </a:solidFill>
              <a:latin typeface="Calibri"/>
              <a:ea typeface="Calibri"/>
              <a:cs typeface="Calibri"/>
              <a:sym typeface="Calibri"/>
            </a:endParaRPr>
          </a:p>
          <a:p>
            <a:pPr indent="-285750" lvl="0" marL="285750" marR="0" rtl="0" algn="l">
              <a:spcBef>
                <a:spcPts val="1000"/>
              </a:spcBef>
              <a:spcAft>
                <a:spcPts val="0"/>
              </a:spcAft>
              <a:buClr>
                <a:srgbClr val="000000"/>
              </a:buClr>
              <a:buSzPts val="2400"/>
              <a:buFont typeface="Arial"/>
              <a:buChar char="•"/>
            </a:pPr>
            <a:r>
              <a:rPr b="0" i="0" lang="en-GB" sz="2400" u="none" strike="noStrike">
                <a:solidFill>
                  <a:srgbClr val="000000"/>
                </a:solidFill>
                <a:latin typeface="Calibri"/>
                <a:ea typeface="Calibri"/>
                <a:cs typeface="Calibri"/>
                <a:sym typeface="Calibri"/>
              </a:rPr>
              <a:t>Teknologi merupakan inovasi dalam manifestasi Konsep SDG ke-12 dalam penerapan ekonomi sirkular pada era Industry 4.0 dan Society 5.0 untuk percepatan transformasi ekonomi nasional yang inklusif dan berkelanjutan.</a:t>
            </a:r>
            <a:endParaRPr/>
          </a:p>
          <a:p>
            <a:pPr indent="-285750" lvl="0" marL="285750" marR="0" rtl="0" algn="l">
              <a:spcBef>
                <a:spcPts val="1000"/>
              </a:spcBef>
              <a:spcAft>
                <a:spcPts val="0"/>
              </a:spcAft>
              <a:buClr>
                <a:srgbClr val="000000"/>
              </a:buClr>
              <a:buSzPts val="2400"/>
              <a:buFont typeface="Arial"/>
              <a:buChar char="•"/>
            </a:pPr>
            <a:r>
              <a:rPr b="0" i="0" lang="en-GB" sz="2400" u="none" strike="noStrike">
                <a:solidFill>
                  <a:srgbClr val="000000"/>
                </a:solidFill>
                <a:latin typeface="Calibri"/>
                <a:ea typeface="Calibri"/>
                <a:cs typeface="Calibri"/>
                <a:sym typeface="Calibri"/>
              </a:rPr>
              <a:t>Peserta harus melampirkan Consent Form dari inventor teknologi objek riset/studi kasus.</a:t>
            </a:r>
            <a:endParaRPr/>
          </a:p>
          <a:p>
            <a:pPr indent="-285750" lvl="0" marL="285750" marR="0" rtl="0" algn="l">
              <a:spcBef>
                <a:spcPts val="1000"/>
              </a:spcBef>
              <a:spcAft>
                <a:spcPts val="0"/>
              </a:spcAft>
              <a:buClr>
                <a:srgbClr val="000000"/>
              </a:buClr>
              <a:buSzPts val="2400"/>
              <a:buFont typeface="Arial"/>
              <a:buChar char="•"/>
            </a:pPr>
            <a:r>
              <a:rPr b="0" i="0" lang="en-GB" sz="2400" u="none" strike="noStrike">
                <a:solidFill>
                  <a:srgbClr val="000000"/>
                </a:solidFill>
                <a:latin typeface="Calibri"/>
                <a:ea typeface="Calibri"/>
                <a:cs typeface="Calibri"/>
                <a:sym typeface="Calibri"/>
              </a:rPr>
              <a:t>Komponen yang diharapkan dapat disertakan adalah Analisa Technology Readiness Level (TRL) (European Commission, 2014)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24" name="Google Shape;124;p3"/>
          <p:cNvSpPr/>
          <p:nvPr/>
        </p:nvSpPr>
        <p:spPr>
          <a:xfrm>
            <a:off x="6533477" y="315292"/>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alibri"/>
                <a:ea typeface="Calibri"/>
                <a:cs typeface="Calibri"/>
                <a:sym typeface="Calibri"/>
              </a:rPr>
              <a:t>KBMK 2024</a:t>
            </a:r>
            <a:endParaRPr/>
          </a:p>
        </p:txBody>
      </p:sp>
      <p:pic>
        <p:nvPicPr>
          <p:cNvPr descr="Icon" id="125" name="Google Shape;125;p3"/>
          <p:cNvPicPr preferRelativeResize="0"/>
          <p:nvPr/>
        </p:nvPicPr>
        <p:blipFill rotWithShape="1">
          <a:blip r:embed="rId5">
            <a:alphaModFix/>
          </a:blip>
          <a:srcRect b="20423" l="11794" r="18638" t="16814"/>
          <a:stretch/>
        </p:blipFill>
        <p:spPr>
          <a:xfrm>
            <a:off x="4616824" y="164825"/>
            <a:ext cx="1479176" cy="875082"/>
          </a:xfrm>
          <a:prstGeom prst="rect">
            <a:avLst/>
          </a:prstGeom>
          <a:noFill/>
          <a:ln>
            <a:noFill/>
          </a:ln>
        </p:spPr>
      </p:pic>
      <p:pic>
        <p:nvPicPr>
          <p:cNvPr id="126" name="Google Shape;126;p3"/>
          <p:cNvPicPr preferRelativeResize="0"/>
          <p:nvPr/>
        </p:nvPicPr>
        <p:blipFill rotWithShape="1">
          <a:blip r:embed="rId6">
            <a:alphaModFix/>
          </a:blip>
          <a:srcRect b="15516" l="28959" r="23844" t="0"/>
          <a:stretch/>
        </p:blipFill>
        <p:spPr>
          <a:xfrm>
            <a:off x="656633" y="1873624"/>
            <a:ext cx="3045791" cy="4374776"/>
          </a:xfrm>
          <a:prstGeom prst="rect">
            <a:avLst/>
          </a:prstGeom>
          <a:noFill/>
          <a:ln>
            <a:noFill/>
          </a:ln>
        </p:spPr>
      </p:pic>
      <p:sp>
        <p:nvSpPr>
          <p:cNvPr id="127" name="Google Shape;127;p3"/>
          <p:cNvSpPr/>
          <p:nvPr/>
        </p:nvSpPr>
        <p:spPr>
          <a:xfrm>
            <a:off x="365760" y="1140045"/>
            <a:ext cx="3794760" cy="1565197"/>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alibri"/>
                <a:ea typeface="Calibri"/>
                <a:cs typeface="Calibri"/>
                <a:sym typeface="Calibri"/>
              </a:rPr>
              <a:t>Kategori Kompetisi:</a:t>
            </a:r>
            <a:endParaRPr/>
          </a:p>
          <a:p>
            <a:pPr indent="0" lvl="0" marL="0" marR="0" rtl="0" algn="ctr">
              <a:spcBef>
                <a:spcPts val="0"/>
              </a:spcBef>
              <a:spcAft>
                <a:spcPts val="0"/>
              </a:spcAft>
              <a:buNone/>
            </a:pPr>
            <a:r>
              <a:rPr b="1" lang="en-GB" sz="2400">
                <a:solidFill>
                  <a:schemeClr val="lt1"/>
                </a:solidFill>
                <a:latin typeface="Calibri"/>
                <a:ea typeface="Calibri"/>
                <a:cs typeface="Calibri"/>
                <a:sym typeface="Calibri"/>
              </a:rPr>
              <a:t>Bidang Komersialisasi Riset dan Teknologi Tepat Guna</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33" name="Google Shape;133;p4"/>
          <p:cNvPicPr preferRelativeResize="0"/>
          <p:nvPr/>
        </p:nvPicPr>
        <p:blipFill rotWithShape="1">
          <a:blip r:embed="rId4">
            <a:alphaModFix/>
          </a:blip>
          <a:srcRect b="0" l="0" r="0" t="0"/>
          <a:stretch/>
        </p:blipFill>
        <p:spPr>
          <a:xfrm>
            <a:off x="72507" y="73686"/>
            <a:ext cx="798055" cy="798055"/>
          </a:xfrm>
          <a:prstGeom prst="rect">
            <a:avLst/>
          </a:prstGeom>
          <a:noFill/>
          <a:ln>
            <a:noFill/>
          </a:ln>
        </p:spPr>
      </p:pic>
      <p:sp>
        <p:nvSpPr>
          <p:cNvPr id="134" name="Google Shape;134;p4"/>
          <p:cNvSpPr txBox="1"/>
          <p:nvPr/>
        </p:nvSpPr>
        <p:spPr>
          <a:xfrm>
            <a:off x="817956"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35" name="Google Shape;135;p4"/>
          <p:cNvSpPr/>
          <p:nvPr/>
        </p:nvSpPr>
        <p:spPr>
          <a:xfrm>
            <a:off x="64008" y="1223941"/>
            <a:ext cx="3648456" cy="621616"/>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alibri"/>
                <a:ea typeface="Calibri"/>
                <a:cs typeface="Calibri"/>
                <a:sym typeface="Calibri"/>
              </a:rPr>
              <a:t>Ketentuan Penilaian</a:t>
            </a:r>
            <a:endParaRPr b="1" sz="3200">
              <a:solidFill>
                <a:schemeClr val="lt1"/>
              </a:solidFill>
              <a:latin typeface="Calibri"/>
              <a:ea typeface="Calibri"/>
              <a:cs typeface="Calibri"/>
              <a:sym typeface="Calibri"/>
            </a:endParaRPr>
          </a:p>
        </p:txBody>
      </p:sp>
      <p:graphicFrame>
        <p:nvGraphicFramePr>
          <p:cNvPr id="136" name="Google Shape;136;p4"/>
          <p:cNvGraphicFramePr/>
          <p:nvPr/>
        </p:nvGraphicFramePr>
        <p:xfrm>
          <a:off x="3915664" y="1318487"/>
          <a:ext cx="3000000" cy="3000000"/>
        </p:xfrm>
        <a:graphic>
          <a:graphicData uri="http://schemas.openxmlformats.org/drawingml/2006/table">
            <a:tbl>
              <a:tblPr bandRow="1" firstRow="1">
                <a:noFill/>
                <a:tableStyleId>{FC73933F-151D-4BD3-B61E-599ADE7513FB}</a:tableStyleId>
              </a:tblPr>
              <a:tblGrid>
                <a:gridCol w="711500"/>
                <a:gridCol w="5211425"/>
                <a:gridCol w="1767250"/>
              </a:tblGrid>
              <a:tr h="370850">
                <a:tc>
                  <a:txBody>
                    <a:bodyPr/>
                    <a:lstStyle/>
                    <a:p>
                      <a:pPr indent="0" lvl="0" marL="0" marR="0" rtl="0" algn="ctr">
                        <a:spcBef>
                          <a:spcPts val="0"/>
                        </a:spcBef>
                        <a:spcAft>
                          <a:spcPts val="0"/>
                        </a:spcAft>
                        <a:buNone/>
                      </a:pPr>
                      <a:r>
                        <a:rPr lang="en-GB" sz="1800" u="none" cap="none" strike="noStrike"/>
                        <a:t>No</a:t>
                      </a:r>
                      <a:endParaRPr/>
                    </a:p>
                  </a:txBody>
                  <a:tcPr marT="45725" marB="45725" marR="91450" marL="91450" anchor="ctr"/>
                </a:tc>
                <a:tc>
                  <a:txBody>
                    <a:bodyPr/>
                    <a:lstStyle/>
                    <a:p>
                      <a:pPr indent="0" lvl="0" marL="0" marR="0" rtl="0" algn="ctr">
                        <a:spcBef>
                          <a:spcPts val="0"/>
                        </a:spcBef>
                        <a:spcAft>
                          <a:spcPts val="0"/>
                        </a:spcAft>
                        <a:buNone/>
                      </a:pPr>
                      <a:r>
                        <a:rPr lang="en-GB" sz="1800" u="none" cap="none" strike="noStrike"/>
                        <a:t>Timeline Lomba</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GB" sz="1800" u="none" cap="none" strike="noStrike"/>
                        <a:t>Nilai Maksimum</a:t>
                      </a:r>
                      <a:endParaRPr sz="1800" u="none" cap="none" strike="noStrike"/>
                    </a:p>
                  </a:txBody>
                  <a:tcPr marT="45725" marB="45725" marR="91450" marL="91450" anchor="ctr"/>
                </a:tc>
              </a:tr>
              <a:tr h="370850">
                <a:tc>
                  <a:txBody>
                    <a:bodyPr/>
                    <a:lstStyle/>
                    <a:p>
                      <a:pPr indent="0" lvl="0" marL="0" marR="0" rtl="0" algn="ctr">
                        <a:spcBef>
                          <a:spcPts val="0"/>
                        </a:spcBef>
                        <a:spcAft>
                          <a:spcPts val="0"/>
                        </a:spcAft>
                        <a:buNone/>
                      </a:pPr>
                      <a:r>
                        <a:rPr lang="en-GB" sz="1600" u="none" cap="none" strike="noStrike"/>
                        <a:t>1.</a:t>
                      </a:r>
                      <a:endParaRPr/>
                    </a:p>
                  </a:txBody>
                  <a:tcPr marT="45725" marB="45725" marR="91450" marL="91450"/>
                </a:tc>
                <a:tc>
                  <a:txBody>
                    <a:bodyPr/>
                    <a:lstStyle/>
                    <a:p>
                      <a:pPr indent="0" lvl="0" marL="0" marR="0" rtl="0" algn="l">
                        <a:spcBef>
                          <a:spcPts val="0"/>
                        </a:spcBef>
                        <a:spcAft>
                          <a:spcPts val="0"/>
                        </a:spcAft>
                        <a:buNone/>
                      </a:pPr>
                      <a:r>
                        <a:rPr b="1" i="0" lang="en-GB" sz="1400" u="none" cap="none" strike="noStrike">
                          <a:solidFill>
                            <a:schemeClr val="dk1"/>
                          </a:solidFill>
                          <a:latin typeface="Calibri"/>
                          <a:ea typeface="Calibri"/>
                          <a:cs typeface="Calibri"/>
                          <a:sym typeface="Calibri"/>
                        </a:rPr>
                        <a:t>Penjelasan Invensi/Teknologi</a:t>
                      </a:r>
                      <a:endParaRPr b="0" sz="1200" u="none" cap="none" strike="noStrike"/>
                    </a:p>
                    <a:p>
                      <a:pPr indent="0" lvl="0" marL="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  Identifikasi invensi/teknologi dan aktor pelaku</a:t>
                      </a:r>
                      <a:endParaRPr b="0" sz="1200" u="none" cap="none" strike="noStrike"/>
                    </a:p>
                    <a:p>
                      <a:pPr indent="0" lvl="0" marL="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  Identifikasi peluang invensi/teknologi</a:t>
                      </a:r>
                      <a:endParaRPr b="0" sz="1200" u="none" cap="none" strike="noStrike"/>
                    </a:p>
                    <a:p>
                      <a:pPr indent="0" lvl="0" marL="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  Identifikasi pemangku kepentingan terkait</a:t>
                      </a:r>
                      <a:endParaRPr sz="1200"/>
                    </a:p>
                  </a:txBody>
                  <a:tcPr marT="45725" marB="45725" marR="91450" marL="91450"/>
                </a:tc>
                <a:tc>
                  <a:txBody>
                    <a:bodyPr/>
                    <a:lstStyle/>
                    <a:p>
                      <a:pPr indent="0" lvl="0" marL="0" marR="0" rtl="0" algn="ctr">
                        <a:spcBef>
                          <a:spcPts val="0"/>
                        </a:spcBef>
                        <a:spcAft>
                          <a:spcPts val="0"/>
                        </a:spcAft>
                        <a:buNone/>
                      </a:pPr>
                      <a:r>
                        <a:rPr b="1" lang="en-GB" sz="1600"/>
                        <a:t>30</a:t>
                      </a:r>
                      <a:endParaRPr/>
                    </a:p>
                  </a:txBody>
                  <a:tcPr marT="45725" marB="45725" marR="91450" marL="91450"/>
                </a:tc>
              </a:tr>
              <a:tr h="370850">
                <a:tc>
                  <a:txBody>
                    <a:bodyPr/>
                    <a:lstStyle/>
                    <a:p>
                      <a:pPr indent="0" lvl="0" marL="0" marR="0" rtl="0" algn="ctr">
                        <a:spcBef>
                          <a:spcPts val="0"/>
                        </a:spcBef>
                        <a:spcAft>
                          <a:spcPts val="0"/>
                        </a:spcAft>
                        <a:buNone/>
                      </a:pPr>
                      <a:r>
                        <a:rPr lang="en-GB" sz="1600"/>
                        <a:t>2.</a:t>
                      </a:r>
                      <a:endParaRPr/>
                    </a:p>
                  </a:txBody>
                  <a:tcPr marT="45725" marB="45725" marR="91450" marL="91450"/>
                </a:tc>
                <a:tc>
                  <a:txBody>
                    <a:bodyPr/>
                    <a:lstStyle/>
                    <a:p>
                      <a:pPr indent="0" lvl="0" marL="0" marR="0" rtl="0" algn="l">
                        <a:spcBef>
                          <a:spcPts val="0"/>
                        </a:spcBef>
                        <a:spcAft>
                          <a:spcPts val="0"/>
                        </a:spcAft>
                        <a:buNone/>
                      </a:pPr>
                      <a:r>
                        <a:rPr b="1" i="0" lang="en-GB" sz="1400" u="none" strike="noStrike">
                          <a:solidFill>
                            <a:schemeClr val="dk1"/>
                          </a:solidFill>
                          <a:latin typeface="Calibri"/>
                          <a:ea typeface="Calibri"/>
                          <a:cs typeface="Calibri"/>
                          <a:sym typeface="Calibri"/>
                        </a:rPr>
                        <a:t>Rumusan dan Analisis Masalah</a:t>
                      </a:r>
                      <a:endParaRPr b="0" sz="1200"/>
                    </a:p>
                    <a:p>
                      <a:pPr indent="0" lvl="0" marL="0" marR="0" rtl="0" algn="l">
                        <a:spcBef>
                          <a:spcPts val="0"/>
                        </a:spcBef>
                        <a:spcAft>
                          <a:spcPts val="0"/>
                        </a:spcAft>
                        <a:buNone/>
                      </a:pPr>
                      <a:r>
                        <a:rPr b="0" i="0" lang="en-GB" sz="1400" u="none" strike="noStrike">
                          <a:solidFill>
                            <a:schemeClr val="dk1"/>
                          </a:solidFill>
                          <a:latin typeface="Calibri"/>
                          <a:ea typeface="Calibri"/>
                          <a:cs typeface="Calibri"/>
                          <a:sym typeface="Calibri"/>
                        </a:rPr>
                        <a:t>●  Definisi masalah dan isu utama yang menjadi solusi bagi invensi/teknologi</a:t>
                      </a:r>
                      <a:endParaRPr b="0" sz="1200"/>
                    </a:p>
                    <a:p>
                      <a:pPr indent="0" lvl="0" marL="0" marR="0" rtl="0" algn="l">
                        <a:spcBef>
                          <a:spcPts val="0"/>
                        </a:spcBef>
                        <a:spcAft>
                          <a:spcPts val="0"/>
                        </a:spcAft>
                        <a:buNone/>
                      </a:pPr>
                      <a:r>
                        <a:rPr b="0" i="0" lang="en-GB" sz="1400" u="none" strike="noStrike">
                          <a:solidFill>
                            <a:schemeClr val="dk1"/>
                          </a:solidFill>
                          <a:latin typeface="Calibri"/>
                          <a:ea typeface="Calibri"/>
                          <a:cs typeface="Calibri"/>
                          <a:sym typeface="Calibri"/>
                        </a:rPr>
                        <a:t> ●  Metode analisis dan pengukuran Tingkat Kesiapterapan Teknologi (TKT) yang digunakan mengacu pada TRL Model</a:t>
                      </a:r>
                      <a:endParaRPr b="0"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600"/>
                        <a:buFont typeface="Calibri"/>
                        <a:buNone/>
                      </a:pPr>
                      <a:r>
                        <a:rPr b="1" lang="en-GB" sz="1600"/>
                        <a:t>25</a:t>
                      </a:r>
                      <a:endParaRPr/>
                    </a:p>
                  </a:txBody>
                  <a:tcPr marT="45725" marB="45725" marR="91450" marL="91450"/>
                </a:tc>
              </a:tr>
              <a:tr h="370850">
                <a:tc>
                  <a:txBody>
                    <a:bodyPr/>
                    <a:lstStyle/>
                    <a:p>
                      <a:pPr indent="0" lvl="0" marL="0" marR="0" rtl="0" algn="ctr">
                        <a:spcBef>
                          <a:spcPts val="0"/>
                        </a:spcBef>
                        <a:spcAft>
                          <a:spcPts val="0"/>
                        </a:spcAft>
                        <a:buNone/>
                      </a:pPr>
                      <a:r>
                        <a:rPr lang="en-GB" sz="1600"/>
                        <a:t>3.</a:t>
                      </a:r>
                      <a:endParaRPr/>
                    </a:p>
                  </a:txBody>
                  <a:tcPr marT="45725" marB="45725" marR="91450" marL="91450"/>
                </a:tc>
                <a:tc>
                  <a:txBody>
                    <a:bodyPr/>
                    <a:lstStyle/>
                    <a:p>
                      <a:pPr indent="0" lvl="0" marL="0" marR="0" rtl="0" algn="l">
                        <a:spcBef>
                          <a:spcPts val="0"/>
                        </a:spcBef>
                        <a:spcAft>
                          <a:spcPts val="0"/>
                        </a:spcAft>
                        <a:buNone/>
                      </a:pPr>
                      <a:r>
                        <a:rPr b="1" i="0" lang="en-GB" sz="1400" u="none" strike="noStrike">
                          <a:solidFill>
                            <a:schemeClr val="dk1"/>
                          </a:solidFill>
                          <a:latin typeface="Calibri"/>
                          <a:ea typeface="Calibri"/>
                          <a:cs typeface="Calibri"/>
                          <a:sym typeface="Calibri"/>
                        </a:rPr>
                        <a:t>Rumusan Strategi Komersialisasi dan Rekomendasi</a:t>
                      </a:r>
                      <a:endParaRPr b="0" sz="1200"/>
                    </a:p>
                    <a:p>
                      <a:pPr indent="0" lvl="0" marL="0" marR="0" rtl="0" algn="l">
                        <a:spcBef>
                          <a:spcPts val="0"/>
                        </a:spcBef>
                        <a:spcAft>
                          <a:spcPts val="0"/>
                        </a:spcAft>
                        <a:buNone/>
                      </a:pPr>
                      <a:r>
                        <a:rPr b="0" i="0" lang="en-GB" sz="1400" u="none" strike="noStrike">
                          <a:solidFill>
                            <a:schemeClr val="dk1"/>
                          </a:solidFill>
                          <a:latin typeface="Calibri"/>
                          <a:ea typeface="Calibri"/>
                          <a:cs typeface="Calibri"/>
                          <a:sym typeface="Calibri"/>
                        </a:rPr>
                        <a:t>●  Evaluasi dari alternatif solusi dan rekomendasi</a:t>
                      </a:r>
                      <a:endParaRPr b="0" sz="1200"/>
                    </a:p>
                    <a:p>
                      <a:pPr indent="0" lvl="0" marL="0" marR="0" rtl="0" algn="l">
                        <a:spcBef>
                          <a:spcPts val="0"/>
                        </a:spcBef>
                        <a:spcAft>
                          <a:spcPts val="0"/>
                        </a:spcAft>
                        <a:buNone/>
                      </a:pPr>
                      <a:r>
                        <a:rPr b="0" i="0" lang="en-GB" sz="1400" u="none" strike="noStrike">
                          <a:solidFill>
                            <a:schemeClr val="dk1"/>
                          </a:solidFill>
                          <a:latin typeface="Calibri"/>
                          <a:ea typeface="Calibri"/>
                          <a:cs typeface="Calibri"/>
                          <a:sym typeface="Calibri"/>
                        </a:rPr>
                        <a:t>●  Kemudahan dalam menerapkan solusi</a:t>
                      </a:r>
                      <a:endParaRPr b="0" sz="1200"/>
                    </a:p>
                    <a:p>
                      <a:pPr indent="0" lvl="0" marL="0" marR="0" rtl="0" algn="l">
                        <a:spcBef>
                          <a:spcPts val="0"/>
                        </a:spcBef>
                        <a:spcAft>
                          <a:spcPts val="0"/>
                        </a:spcAft>
                        <a:buNone/>
                      </a:pPr>
                      <a:r>
                        <a:rPr b="0" i="0" lang="en-GB" sz="1400" u="none" strike="noStrike">
                          <a:solidFill>
                            <a:schemeClr val="dk1"/>
                          </a:solidFill>
                          <a:latin typeface="Calibri"/>
                          <a:ea typeface="Calibri"/>
                          <a:cs typeface="Calibri"/>
                          <a:sym typeface="Calibri"/>
                        </a:rPr>
                        <a:t>●  Orientasi strategis dan fokus</a:t>
                      </a:r>
                      <a:endParaRPr b="0" sz="1200"/>
                    </a:p>
                    <a:p>
                      <a:pPr indent="0" lvl="0" marL="0" marR="0" rtl="0" algn="l">
                        <a:spcBef>
                          <a:spcPts val="0"/>
                        </a:spcBef>
                        <a:spcAft>
                          <a:spcPts val="0"/>
                        </a:spcAft>
                        <a:buNone/>
                      </a:pPr>
                      <a:r>
                        <a:rPr b="0" i="0" lang="en-GB" sz="1400" u="none" strike="noStrike">
                          <a:solidFill>
                            <a:schemeClr val="dk1"/>
                          </a:solidFill>
                          <a:latin typeface="Calibri"/>
                          <a:ea typeface="Calibri"/>
                          <a:cs typeface="Calibri"/>
                          <a:sym typeface="Calibri"/>
                        </a:rPr>
                        <a:t>●  Justifikasi dari rekomendasi</a:t>
                      </a:r>
                      <a:endParaRPr sz="1400"/>
                    </a:p>
                  </a:txBody>
                  <a:tcPr marT="45725" marB="45725" marR="91450" marL="91450"/>
                </a:tc>
                <a:tc>
                  <a:txBody>
                    <a:bodyPr/>
                    <a:lstStyle/>
                    <a:p>
                      <a:pPr indent="0" lvl="0" marL="0" marR="0" rtl="0" algn="ctr">
                        <a:lnSpc>
                          <a:spcPct val="100000"/>
                        </a:lnSpc>
                        <a:spcBef>
                          <a:spcPts val="0"/>
                        </a:spcBef>
                        <a:spcAft>
                          <a:spcPts val="0"/>
                        </a:spcAft>
                        <a:buClr>
                          <a:schemeClr val="dk1"/>
                        </a:buClr>
                        <a:buSzPts val="1600"/>
                        <a:buFont typeface="Calibri"/>
                        <a:buNone/>
                      </a:pPr>
                      <a:r>
                        <a:rPr b="1" lang="en-GB" sz="1600"/>
                        <a:t>35</a:t>
                      </a:r>
                      <a:endParaRPr/>
                    </a:p>
                  </a:txBody>
                  <a:tcPr marT="45725" marB="45725" marR="91450" marL="91450"/>
                </a:tc>
              </a:tr>
              <a:tr h="370850">
                <a:tc>
                  <a:txBody>
                    <a:bodyPr/>
                    <a:lstStyle/>
                    <a:p>
                      <a:pPr indent="0" lvl="0" marL="0" marR="0" rtl="0" algn="ctr">
                        <a:spcBef>
                          <a:spcPts val="0"/>
                        </a:spcBef>
                        <a:spcAft>
                          <a:spcPts val="0"/>
                        </a:spcAft>
                        <a:buNone/>
                      </a:pPr>
                      <a:r>
                        <a:rPr lang="en-GB" sz="1600"/>
                        <a:t>4.</a:t>
                      </a:r>
                      <a:endParaRPr/>
                    </a:p>
                  </a:txBody>
                  <a:tcPr marT="45725" marB="45725" marR="91450" marL="91450"/>
                </a:tc>
                <a:tc>
                  <a:txBody>
                    <a:bodyPr/>
                    <a:lstStyle/>
                    <a:p>
                      <a:pPr indent="0" lvl="0" marL="0" marR="0" rtl="0" algn="l">
                        <a:spcBef>
                          <a:spcPts val="0"/>
                        </a:spcBef>
                        <a:spcAft>
                          <a:spcPts val="0"/>
                        </a:spcAft>
                        <a:buNone/>
                      </a:pPr>
                      <a:r>
                        <a:rPr lang="en-GB" sz="1400"/>
                        <a:t>Aspek Kesesuaian dengan Tema</a:t>
                      </a:r>
                      <a:endParaRPr sz="1400"/>
                    </a:p>
                    <a:p>
                      <a:pPr indent="0" lvl="0" marL="0" marR="0" rtl="0" algn="l">
                        <a:spcBef>
                          <a:spcPts val="0"/>
                        </a:spcBef>
                        <a:spcAft>
                          <a:spcPts val="0"/>
                        </a:spcAft>
                        <a:buNone/>
                      </a:pPr>
                      <a:r>
                        <a:rPr lang="en-GB" sz="1400"/>
                        <a:t>Kesesuaian submisi dengan Tema KBMK 2024.</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600"/>
                        <a:buFont typeface="Calibri"/>
                        <a:buNone/>
                      </a:pPr>
                      <a:r>
                        <a:rPr b="1" lang="en-GB" sz="1600"/>
                        <a:t>10</a:t>
                      </a:r>
                      <a:endParaRPr/>
                    </a:p>
                  </a:txBody>
                  <a:tcPr marT="45725" marB="45725" marR="91450" marL="91450"/>
                </a:tc>
              </a:tr>
              <a:tr h="562675">
                <a:tc gridSpan="2">
                  <a:txBody>
                    <a:bodyPr/>
                    <a:lstStyle/>
                    <a:p>
                      <a:pPr indent="0" lvl="0" marL="0" marR="0" rtl="0" algn="ctr">
                        <a:spcBef>
                          <a:spcPts val="0"/>
                        </a:spcBef>
                        <a:spcAft>
                          <a:spcPts val="0"/>
                        </a:spcAft>
                        <a:buNone/>
                      </a:pPr>
                      <a:r>
                        <a:rPr lang="en-GB" sz="1600"/>
                        <a:t>TOTAL</a:t>
                      </a:r>
                      <a:endParaRPr/>
                    </a:p>
                  </a:txBody>
                  <a:tcPr marT="45725" marB="45725" marR="91450" marL="91450" anchor="ctr"/>
                </a:tc>
                <a:tc hMerge="1"/>
                <a:tc>
                  <a:txBody>
                    <a:bodyPr/>
                    <a:lstStyle/>
                    <a:p>
                      <a:pPr indent="0" lvl="0" marL="0" marR="0" rtl="0" algn="ctr">
                        <a:lnSpc>
                          <a:spcPct val="100000"/>
                        </a:lnSpc>
                        <a:spcBef>
                          <a:spcPts val="0"/>
                        </a:spcBef>
                        <a:spcAft>
                          <a:spcPts val="0"/>
                        </a:spcAft>
                        <a:buClr>
                          <a:schemeClr val="dk1"/>
                        </a:buClr>
                        <a:buSzPts val="1600"/>
                        <a:buFont typeface="Calibri"/>
                        <a:buNone/>
                      </a:pPr>
                      <a:r>
                        <a:rPr b="1" lang="en-GB" sz="1600"/>
                        <a:t>100</a:t>
                      </a:r>
                      <a:endParaRPr/>
                    </a:p>
                  </a:txBody>
                  <a:tcPr marT="45725" marB="45725" marR="91450" marL="91450" anchor="ctr"/>
                </a:tc>
              </a:tr>
            </a:tbl>
          </a:graphicData>
        </a:graphic>
      </p:graphicFrame>
      <p:pic>
        <p:nvPicPr>
          <p:cNvPr descr="Icon" id="137" name="Google Shape;137;p4"/>
          <p:cNvPicPr preferRelativeResize="0"/>
          <p:nvPr/>
        </p:nvPicPr>
        <p:blipFill rotWithShape="1">
          <a:blip r:embed="rId5">
            <a:alphaModFix/>
          </a:blip>
          <a:srcRect b="20423" l="11794" r="18638" t="16814"/>
          <a:stretch/>
        </p:blipFill>
        <p:spPr>
          <a:xfrm>
            <a:off x="2501153" y="164825"/>
            <a:ext cx="1479176" cy="875082"/>
          </a:xfrm>
          <a:prstGeom prst="rect">
            <a:avLst/>
          </a:prstGeom>
          <a:noFill/>
          <a:ln>
            <a:noFill/>
          </a:ln>
        </p:spPr>
      </p:pic>
      <p:pic>
        <p:nvPicPr>
          <p:cNvPr id="138" name="Google Shape;138;p4"/>
          <p:cNvPicPr preferRelativeResize="0"/>
          <p:nvPr/>
        </p:nvPicPr>
        <p:blipFill rotWithShape="1">
          <a:blip r:embed="rId6">
            <a:alphaModFix/>
          </a:blip>
          <a:srcRect b="15516" l="28959" r="23844" t="0"/>
          <a:stretch/>
        </p:blipFill>
        <p:spPr>
          <a:xfrm>
            <a:off x="365340" y="1845557"/>
            <a:ext cx="3045791" cy="4374776"/>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5"/>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44" name="Google Shape;144;p5"/>
          <p:cNvPicPr preferRelativeResize="0"/>
          <p:nvPr/>
        </p:nvPicPr>
        <p:blipFill rotWithShape="1">
          <a:blip r:embed="rId4">
            <a:alphaModFix/>
          </a:blip>
          <a:srcRect b="0" l="0" r="0" t="0"/>
          <a:stretch/>
        </p:blipFill>
        <p:spPr>
          <a:xfrm>
            <a:off x="72507" y="73686"/>
            <a:ext cx="798055" cy="798055"/>
          </a:xfrm>
          <a:prstGeom prst="rect">
            <a:avLst/>
          </a:prstGeom>
          <a:noFill/>
          <a:ln>
            <a:noFill/>
          </a:ln>
        </p:spPr>
      </p:pic>
      <p:sp>
        <p:nvSpPr>
          <p:cNvPr id="145" name="Google Shape;145;p5"/>
          <p:cNvSpPr txBox="1"/>
          <p:nvPr/>
        </p:nvSpPr>
        <p:spPr>
          <a:xfrm>
            <a:off x="817956"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46" name="Google Shape;146;p5"/>
          <p:cNvPicPr preferRelativeResize="0"/>
          <p:nvPr/>
        </p:nvPicPr>
        <p:blipFill rotWithShape="1">
          <a:blip r:embed="rId5">
            <a:alphaModFix/>
          </a:blip>
          <a:srcRect b="20423" l="11794" r="18638" t="16814"/>
          <a:stretch/>
        </p:blipFill>
        <p:spPr>
          <a:xfrm>
            <a:off x="2501153" y="164825"/>
            <a:ext cx="1479176" cy="875082"/>
          </a:xfrm>
          <a:prstGeom prst="rect">
            <a:avLst/>
          </a:prstGeom>
          <a:noFill/>
          <a:ln>
            <a:noFill/>
          </a:ln>
        </p:spPr>
      </p:pic>
      <p:pic>
        <p:nvPicPr>
          <p:cNvPr id="147" name="Google Shape;147;p5"/>
          <p:cNvPicPr preferRelativeResize="0"/>
          <p:nvPr/>
        </p:nvPicPr>
        <p:blipFill rotWithShape="1">
          <a:blip r:embed="rId6">
            <a:alphaModFix/>
          </a:blip>
          <a:srcRect b="15516" l="28959" r="23844" t="0"/>
          <a:stretch/>
        </p:blipFill>
        <p:spPr>
          <a:xfrm>
            <a:off x="365340" y="1845557"/>
            <a:ext cx="3045791" cy="4374776"/>
          </a:xfrm>
          <a:prstGeom prst="rect">
            <a:avLst/>
          </a:prstGeom>
          <a:noFill/>
          <a:ln>
            <a:noFill/>
          </a:ln>
        </p:spPr>
      </p:pic>
      <p:pic>
        <p:nvPicPr>
          <p:cNvPr id="148" name="Google Shape;148;p5"/>
          <p:cNvPicPr preferRelativeResize="0"/>
          <p:nvPr/>
        </p:nvPicPr>
        <p:blipFill rotWithShape="1">
          <a:blip r:embed="rId7">
            <a:alphaModFix/>
          </a:blip>
          <a:srcRect b="0" l="0" r="0" t="0"/>
          <a:stretch/>
        </p:blipFill>
        <p:spPr>
          <a:xfrm>
            <a:off x="4536673" y="323485"/>
            <a:ext cx="3869104" cy="5108352"/>
          </a:xfrm>
          <a:prstGeom prst="rect">
            <a:avLst/>
          </a:prstGeom>
          <a:noFill/>
          <a:ln cap="flat" cmpd="sng" w="28575">
            <a:solidFill>
              <a:srgbClr val="757070"/>
            </a:solidFill>
            <a:prstDash val="solid"/>
            <a:round/>
            <a:headEnd len="sm" w="sm" type="none"/>
            <a:tailEnd len="sm" w="sm" type="none"/>
          </a:ln>
        </p:spPr>
      </p:pic>
      <p:sp>
        <p:nvSpPr>
          <p:cNvPr id="149" name="Google Shape;149;p5"/>
          <p:cNvSpPr/>
          <p:nvPr/>
        </p:nvSpPr>
        <p:spPr>
          <a:xfrm>
            <a:off x="64008" y="1223940"/>
            <a:ext cx="3648456" cy="991722"/>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alibri"/>
                <a:ea typeface="Calibri"/>
                <a:cs typeface="Calibri"/>
                <a:sym typeface="Calibri"/>
              </a:rPr>
              <a:t>Dokumen Administratif</a:t>
            </a:r>
            <a:endParaRPr b="1" sz="3200">
              <a:solidFill>
                <a:schemeClr val="lt1"/>
              </a:solidFill>
              <a:latin typeface="Calibri"/>
              <a:ea typeface="Calibri"/>
              <a:cs typeface="Calibri"/>
              <a:sym typeface="Calibri"/>
            </a:endParaRPr>
          </a:p>
        </p:txBody>
      </p:sp>
      <p:pic>
        <p:nvPicPr>
          <p:cNvPr id="150" name="Google Shape;150;p5"/>
          <p:cNvPicPr preferRelativeResize="0"/>
          <p:nvPr/>
        </p:nvPicPr>
        <p:blipFill rotWithShape="1">
          <a:blip r:embed="rId8">
            <a:alphaModFix/>
          </a:blip>
          <a:srcRect b="0" l="0" r="0" t="0"/>
          <a:stretch/>
        </p:blipFill>
        <p:spPr>
          <a:xfrm>
            <a:off x="8198868" y="1426163"/>
            <a:ext cx="3874085" cy="4651486"/>
          </a:xfrm>
          <a:prstGeom prst="rect">
            <a:avLst/>
          </a:prstGeom>
          <a:noFill/>
          <a:ln cap="flat" cmpd="sng" w="28575">
            <a:solidFill>
              <a:srgbClr val="757070"/>
            </a:solidFill>
            <a:prstDash val="solid"/>
            <a:round/>
            <a:headEnd len="sm" w="sm" type="none"/>
            <a:tailEnd len="sm" w="sm" type="none"/>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6"/>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56" name="Google Shape;156;p6"/>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57" name="Google Shape;157;p6"/>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GB"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id="158" name="Google Shape;158;p6"/>
          <p:cNvPicPr preferRelativeResize="0"/>
          <p:nvPr/>
        </p:nvPicPr>
        <p:blipFill rotWithShape="1">
          <a:blip r:embed="rId5">
            <a:alphaModFix/>
          </a:blip>
          <a:srcRect b="0" l="0" r="0" t="0"/>
          <a:stretch/>
        </p:blipFill>
        <p:spPr>
          <a:xfrm>
            <a:off x="4200860" y="2250868"/>
            <a:ext cx="3761238" cy="2843678"/>
          </a:xfrm>
          <a:prstGeom prst="rect">
            <a:avLst/>
          </a:prstGeom>
          <a:noFill/>
          <a:ln>
            <a:noFill/>
          </a:ln>
        </p:spPr>
      </p:pic>
      <p:sp>
        <p:nvSpPr>
          <p:cNvPr id="159" name="Google Shape;159;p6"/>
          <p:cNvSpPr/>
          <p:nvPr/>
        </p:nvSpPr>
        <p:spPr>
          <a:xfrm>
            <a:off x="3158427" y="5094546"/>
            <a:ext cx="5846103" cy="764312"/>
          </a:xfrm>
          <a:prstGeom prst="rect">
            <a:avLst/>
          </a:prstGeom>
          <a:noFill/>
          <a:ln>
            <a:noFill/>
          </a:ln>
        </p:spPr>
        <p:txBody>
          <a:bodyPr anchorCtr="0" anchor="t" bIns="45700" lIns="91425" spcFirstLastPara="1" rIns="91425" wrap="square" tIns="45700">
            <a:spAutoFit/>
          </a:bodyPr>
          <a:lstStyle/>
          <a:p>
            <a:pPr indent="0" lvl="0" marL="12700" marR="5080" rtl="0" algn="ctr">
              <a:lnSpc>
                <a:spcPct val="100000"/>
              </a:lnSpc>
              <a:spcBef>
                <a:spcPts val="0"/>
              </a:spcBef>
              <a:spcAft>
                <a:spcPts val="0"/>
              </a:spcAft>
              <a:buNone/>
            </a:pPr>
            <a:r>
              <a:rPr b="1" lang="en-GB" sz="1400">
                <a:solidFill>
                  <a:srgbClr val="2F5496"/>
                </a:solidFill>
                <a:latin typeface="Tahoma"/>
                <a:ea typeface="Tahoma"/>
                <a:cs typeface="Tahoma"/>
                <a:sym typeface="Tahoma"/>
              </a:rPr>
              <a:t>Balai Pengembangan Talenta Indonesia</a:t>
            </a:r>
            <a:endParaRPr/>
          </a:p>
          <a:p>
            <a:pPr indent="0" lvl="0" marL="12700" marR="5080" rtl="0" algn="ctr">
              <a:lnSpc>
                <a:spcPct val="100000"/>
              </a:lnSpc>
              <a:spcBef>
                <a:spcPts val="100"/>
              </a:spcBef>
              <a:spcAft>
                <a:spcPts val="0"/>
              </a:spcAft>
              <a:buNone/>
            </a:pPr>
            <a:r>
              <a:rPr b="1" lang="en-GB" sz="1400">
                <a:solidFill>
                  <a:srgbClr val="2F5496"/>
                </a:solidFill>
                <a:latin typeface="Tahoma"/>
                <a:ea typeface="Tahoma"/>
                <a:cs typeface="Tahoma"/>
                <a:sym typeface="Tahoma"/>
              </a:rPr>
              <a:t>Pusat Prestasi Nasional</a:t>
            </a:r>
            <a:endParaRPr b="1" sz="1400">
              <a:solidFill>
                <a:srgbClr val="2F5496"/>
              </a:solidFill>
              <a:latin typeface="Tahoma"/>
              <a:ea typeface="Tahoma"/>
              <a:cs typeface="Tahoma"/>
              <a:sym typeface="Tahoma"/>
            </a:endParaRPr>
          </a:p>
          <a:p>
            <a:pPr indent="0" lvl="0" marL="12700" marR="5080" rtl="0" algn="ctr">
              <a:lnSpc>
                <a:spcPct val="100000"/>
              </a:lnSpc>
              <a:spcBef>
                <a:spcPts val="100"/>
              </a:spcBef>
              <a:spcAft>
                <a:spcPts val="0"/>
              </a:spcAft>
              <a:buNone/>
            </a:pPr>
            <a:r>
              <a:rPr b="1" lang="en-GB" sz="1400">
                <a:solidFill>
                  <a:srgbClr val="2F5496"/>
                </a:solidFill>
                <a:latin typeface="Tahoma"/>
                <a:ea typeface="Tahoma"/>
                <a:cs typeface="Tahoma"/>
                <a:sym typeface="Tahoma"/>
              </a:rPr>
              <a:t>Kementerian Pendidikan, Kebudayaan, Riset, dan Teknologi</a:t>
            </a:r>
            <a:endParaRPr b="1" sz="1400">
              <a:solidFill>
                <a:srgbClr val="2F5496"/>
              </a:solidFill>
              <a:latin typeface="Tahoma"/>
              <a:ea typeface="Tahoma"/>
              <a:cs typeface="Tahoma"/>
              <a:sym typeface="Tahoma"/>
            </a:endParaRPr>
          </a:p>
        </p:txBody>
      </p:sp>
      <p:sp>
        <p:nvSpPr>
          <p:cNvPr id="160" name="Google Shape;160;p6"/>
          <p:cNvSpPr txBox="1"/>
          <p:nvPr/>
        </p:nvSpPr>
        <p:spPr>
          <a:xfrm>
            <a:off x="658341" y="1359638"/>
            <a:ext cx="1062394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chemeClr val="dk1"/>
                </a:solidFill>
                <a:latin typeface="Calibri"/>
                <a:ea typeface="Calibri"/>
                <a:cs typeface="Calibri"/>
                <a:sym typeface="Calibri"/>
              </a:rPr>
              <a:t>TERIMA KASIH</a:t>
            </a:r>
            <a:endParaRPr b="1" sz="40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2023-02-11T04:23:06Z</dcterms:created>
  <dc:creator>ASUS</dc:creator>
</cp:coreProperties>
</file>